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61" r:id="rId5"/>
    <p:sldId id="263" r:id="rId6"/>
    <p:sldId id="265" r:id="rId7"/>
    <p:sldId id="264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06/08/2022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05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06/08/2022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06/08/2022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06/08/2022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06/08/2022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06/08/2022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06/08/2022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06/08/2022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06/08/2022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06/08/2022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06/08/2022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06/08/2022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06/08/2022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06/08/2022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06/08/2022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06/08/2022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06/08/2022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06/08/2022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06/08/2022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www.desmos.com/calculator/7ie1phmuwp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:p14="http://schemas.microsoft.com/office/powerpoint/2010/main" xmlns:a14="http://schemas.microsoft.com/office/drawing/2010/main" xmlns:a16="http://schemas.microsoft.com/office/drawing/2014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9" y="2362595"/>
            <a:ext cx="6858000" cy="185922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Analisi</a:t>
            </a:r>
            <a:r>
              <a:rPr lang="en-US" dirty="0"/>
              <a:t> di un </a:t>
            </a:r>
            <a:r>
              <a:rPr lang="en-US" dirty="0" err="1"/>
              <a:t>filtro</a:t>
            </a:r>
            <a:r>
              <a:rPr lang="en-US" dirty="0"/>
              <a:t> crossover a due vie in regime </a:t>
            </a:r>
            <a:r>
              <a:rPr lang="en-US" dirty="0" err="1"/>
              <a:t>sinusoidale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4111621"/>
            <a:ext cx="6857999" cy="4434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Damiano </a:t>
            </a:r>
            <a:r>
              <a:rPr lang="en-US" dirty="0" err="1"/>
              <a:t>scevola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18BD-CB28-FEDA-B5EF-3821B0133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progettazione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49E04F-ACDC-190C-8677-0BD95C3B6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1413" y="1965594"/>
            <a:ext cx="4689234" cy="325901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C0BFD4-3DD9-3EA3-F9AD-0BC2E7435CD0}"/>
                  </a:ext>
                </a:extLst>
              </p:cNvPr>
              <p:cNvSpPr txBox="1"/>
              <p:nvPr/>
            </p:nvSpPr>
            <p:spPr>
              <a:xfrm>
                <a:off x="6336728" y="1965594"/>
                <a:ext cx="4710683" cy="35417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285750" indent="-228600"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b="0" dirty="0"/>
                  <a:t>Si è </a:t>
                </a:r>
                <a:r>
                  <a:rPr lang="en-US" b="0" dirty="0" err="1"/>
                  <a:t>scelto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285750" indent="-228600"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b="0" dirty="0" err="1"/>
                  <a:t>Frequenza</a:t>
                </a:r>
                <a:r>
                  <a:rPr lang="en-US" b="0" dirty="0"/>
                  <a:t> di crossover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  <a:r>
                  <a:rPr lang="en-US" b="0" dirty="0" err="1"/>
                  <a:t>quando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285750" indent="-228600"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b="0" dirty="0" err="1"/>
                  <a:t>Supponendo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  <a:r>
                  <a:rPr lang="en-US" b="0" dirty="0" err="1"/>
                  <a:t>si</a:t>
                </a:r>
                <a:r>
                  <a:rPr lang="en-US" b="0" dirty="0"/>
                  <a:t> ha il </a:t>
                </a:r>
                <a:r>
                  <a:rPr lang="en-US" b="0" dirty="0" err="1"/>
                  <a:t>caso</a:t>
                </a:r>
                <a:r>
                  <a:rPr lang="en-US" b="0" dirty="0"/>
                  <a:t> </a:t>
                </a:r>
                <a:r>
                  <a:rPr lang="en-US" b="0" dirty="0" err="1"/>
                  <a:t>ideale</a:t>
                </a:r>
                <a:r>
                  <a:rPr lang="en-US" b="0" dirty="0"/>
                  <a:t>: la </a:t>
                </a:r>
                <a:r>
                  <a:rPr lang="en-US" b="0" dirty="0" err="1"/>
                  <a:t>frequenza</a:t>
                </a:r>
                <a:r>
                  <a:rPr lang="en-US" b="0" dirty="0"/>
                  <a:t> di crossover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b="0" dirty="0"/>
                  <a:t> è </a:t>
                </a:r>
                <a:r>
                  <a:rPr lang="en-US" b="0" dirty="0" err="1"/>
                  <a:t>diversa</a:t>
                </a:r>
                <a:endParaRPr lang="en-US" b="0" dirty="0"/>
              </a:p>
              <a:p>
                <a:pPr marL="285750" indent="-228600"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dirty="0"/>
                  <a:t>Si è </a:t>
                </a:r>
                <a:r>
                  <a:rPr lang="en-US" dirty="0" err="1"/>
                  <a:t>scelto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 2.5 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endParaRPr lang="en-US" dirty="0"/>
              </a:p>
              <a:p>
                <a:pPr marL="285750" indent="-228600"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dirty="0" err="1"/>
                  <a:t>Scelta</a:t>
                </a:r>
                <a:r>
                  <a:rPr lang="en-US" dirty="0"/>
                  <a:t> </a:t>
                </a:r>
                <a:r>
                  <a:rPr lang="en-US" dirty="0" err="1"/>
                  <a:t>dei</a:t>
                </a:r>
                <a:r>
                  <a:rPr lang="en-US" dirty="0"/>
                  <a:t> </a:t>
                </a:r>
                <a:r>
                  <a:rPr lang="en-US" dirty="0" err="1"/>
                  <a:t>valori</a:t>
                </a:r>
                <a:r>
                  <a:rPr lang="en-US" dirty="0"/>
                  <a:t> </a:t>
                </a:r>
                <a:r>
                  <a:rPr lang="en-US" dirty="0" err="1"/>
                  <a:t>delle</a:t>
                </a:r>
                <a:r>
                  <a:rPr lang="en-US" dirty="0"/>
                  <a:t> </a:t>
                </a:r>
                <a:r>
                  <a:rPr lang="en-US" dirty="0" err="1"/>
                  <a:t>componenti</a:t>
                </a:r>
                <a:r>
                  <a:rPr lang="en-US" dirty="0"/>
                  <a:t> </a:t>
                </a:r>
                <a:r>
                  <a:rPr lang="en-US" dirty="0" err="1"/>
                  <a:t>effettuata</a:t>
                </a:r>
                <a:r>
                  <a:rPr lang="en-US" dirty="0"/>
                  <a:t> </a:t>
                </a:r>
                <a:r>
                  <a:rPr lang="en-US" dirty="0" err="1"/>
                  <a:t>nel</a:t>
                </a:r>
                <a:r>
                  <a:rPr lang="en-US" dirty="0"/>
                  <a:t> </a:t>
                </a:r>
                <a:r>
                  <a:rPr lang="en-US" dirty="0" err="1"/>
                  <a:t>caso</a:t>
                </a:r>
                <a:r>
                  <a:rPr lang="en-US" dirty="0"/>
                  <a:t> </a:t>
                </a:r>
                <a:r>
                  <a:rPr lang="en-US" dirty="0" err="1"/>
                  <a:t>ideale</a:t>
                </a:r>
                <a:r>
                  <a:rPr lang="en-US" dirty="0"/>
                  <a:t>, con </a:t>
                </a:r>
                <a:r>
                  <a:rPr lang="en-US" dirty="0">
                    <a:hlinkClick r:id="rId5"/>
                  </a:rPr>
                  <a:t>Desmos</a:t>
                </a:r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C0BFD4-3DD9-3EA3-F9AD-0BC2E7435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728" y="1965594"/>
                <a:ext cx="4710683" cy="3541714"/>
              </a:xfrm>
              <a:prstGeom prst="rect">
                <a:avLst/>
              </a:prstGeom>
              <a:blipFill>
                <a:blip r:embed="rId6"/>
                <a:stretch>
                  <a:fillRect l="-388" t="-1377" r="-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76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F90D-58C4-10F4-D684-05944558C0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48363" y="645758"/>
            <a:ext cx="9906000" cy="7635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Parametri</a:t>
            </a:r>
            <a:r>
              <a:rPr lang="en-US" dirty="0"/>
              <a:t> </a:t>
            </a:r>
            <a:r>
              <a:rPr lang="en-US" dirty="0" err="1"/>
              <a:t>utilizzati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B1983C-50B0-E362-6F69-653078943E69}"/>
                  </a:ext>
                </a:extLst>
              </p:cNvPr>
              <p:cNvSpPr txBox="1"/>
              <p:nvPr/>
            </p:nvSpPr>
            <p:spPr>
              <a:xfrm>
                <a:off x="6301363" y="1635125"/>
                <a:ext cx="4734496" cy="24423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</a:pPr>
                <a:r>
                  <a:rPr lang="en-US" dirty="0"/>
                  <a:t>Per </a:t>
                </a:r>
                <a:r>
                  <a:rPr lang="en-US" dirty="0" err="1"/>
                  <a:t>l’acquisizione</a:t>
                </a:r>
                <a:r>
                  <a:rPr lang="en-US" dirty="0"/>
                  <a:t>:</a:t>
                </a:r>
              </a:p>
              <a:p>
                <a:pPr marL="742950" lvl="1" indent="-228600"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dirty="0"/>
                  <a:t>Tre </a:t>
                </a:r>
                <a:r>
                  <a:rPr lang="en-US" dirty="0" err="1"/>
                  <a:t>canali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en-US" dirty="0"/>
              </a:p>
              <a:p>
                <a:pPr marL="742950" lvl="1" indent="-228600"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dirty="0"/>
                  <a:t>Sample rate: 200 kHz</a:t>
                </a:r>
              </a:p>
              <a:p>
                <a:pPr marL="742950" lvl="1" indent="-228600"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dirty="0"/>
                  <a:t>Sweep da 400 Hz a 8 kHz step 100 Hz ad intervalli di 500 </a:t>
                </a:r>
                <a:r>
                  <a:rPr lang="en-US" dirty="0" err="1"/>
                  <a:t>ms</a:t>
                </a:r>
                <a:endParaRPr lang="en-US" dirty="0"/>
              </a:p>
              <a:p>
                <a:pPr marL="742950" lvl="1" indent="-228600"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dirty="0"/>
                  <a:t>Trigger </a:t>
                </a:r>
                <a:r>
                  <a:rPr lang="en-US" dirty="0" err="1"/>
                  <a:t>su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 0 V in </a:t>
                </a:r>
                <a:r>
                  <a:rPr lang="en-US" dirty="0" err="1"/>
                  <a:t>salita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B1983C-50B0-E362-6F69-653078943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363" y="1635125"/>
                <a:ext cx="4734496" cy="2442353"/>
              </a:xfrm>
              <a:prstGeom prst="rect">
                <a:avLst/>
              </a:prstGeom>
              <a:blipFill>
                <a:blip r:embed="rId3"/>
                <a:stretch>
                  <a:fillRect l="-1160" b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084001D-46E5-C536-ED02-CE583A4BEC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4503714"/>
                  </p:ext>
                </p:extLst>
              </p:nvPr>
            </p:nvGraphicFramePr>
            <p:xfrm>
              <a:off x="1201404" y="1710989"/>
              <a:ext cx="4689235" cy="3156286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709722">
                      <a:extLst>
                        <a:ext uri="{9D8B030D-6E8A-4147-A177-3AD203B41FA5}">
                          <a16:colId xmlns:a16="http://schemas.microsoft.com/office/drawing/2014/main" val="2389082626"/>
                        </a:ext>
                      </a:extLst>
                    </a:gridCol>
                    <a:gridCol w="1833195">
                      <a:extLst>
                        <a:ext uri="{9D8B030D-6E8A-4147-A177-3AD203B41FA5}">
                          <a16:colId xmlns:a16="http://schemas.microsoft.com/office/drawing/2014/main" val="3143767447"/>
                        </a:ext>
                      </a:extLst>
                    </a:gridCol>
                    <a:gridCol w="2146318">
                      <a:extLst>
                        <a:ext uri="{9D8B030D-6E8A-4147-A177-3AD203B41FA5}">
                          <a16:colId xmlns:a16="http://schemas.microsoft.com/office/drawing/2014/main" val="1670424347"/>
                        </a:ext>
                      </a:extLst>
                    </a:gridCol>
                  </a:tblGrid>
                  <a:tr h="450898">
                    <a:tc>
                      <a:txBody>
                        <a:bodyPr/>
                        <a:lstStyle/>
                        <a:p>
                          <a:pPr algn="ctr"/>
                          <a:endParaRPr lang="en-US" sz="200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Valore scelto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Valore </a:t>
                          </a:r>
                          <a:r>
                            <a:rPr lang="en-US" sz="2000" dirty="0" err="1"/>
                            <a:t>misurato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2549130407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C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70 nF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(70.0 ± 0.7) nF</a:t>
                          </a:r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923802120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L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47 mH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(46.8 ± 0.5) mH</a:t>
                          </a:r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129281544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-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/>
                            <a:t>(203 ± 2) Ω</a:t>
                          </a:r>
                          <a:endParaRPr lang="en-US" sz="200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662102302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470 </a:t>
                          </a:r>
                          <a:r>
                            <a:rPr lang="el-GR" sz="2000"/>
                            <a:t>Ω</a:t>
                          </a:r>
                          <a:endParaRPr lang="en-US" sz="200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/>
                            <a:t>(471.7 ± 0.3) Ω</a:t>
                          </a:r>
                          <a:endParaRPr lang="en-US" sz="200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1976110211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-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/>
                            <a:t>(269.3 ± 0.2) Ω</a:t>
                          </a:r>
                          <a:endParaRPr lang="en-US" sz="200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2228058539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5 V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-</a:t>
                          </a:r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42740433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084001D-46E5-C536-ED02-CE583A4BEC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4503714"/>
                  </p:ext>
                </p:extLst>
              </p:nvPr>
            </p:nvGraphicFramePr>
            <p:xfrm>
              <a:off x="1201404" y="1710989"/>
              <a:ext cx="4689235" cy="3156286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709722">
                      <a:extLst>
                        <a:ext uri="{9D8B030D-6E8A-4147-A177-3AD203B41FA5}">
                          <a16:colId xmlns:a16="http://schemas.microsoft.com/office/drawing/2014/main" val="2389082626"/>
                        </a:ext>
                      </a:extLst>
                    </a:gridCol>
                    <a:gridCol w="1833195">
                      <a:extLst>
                        <a:ext uri="{9D8B030D-6E8A-4147-A177-3AD203B41FA5}">
                          <a16:colId xmlns:a16="http://schemas.microsoft.com/office/drawing/2014/main" val="3143767447"/>
                        </a:ext>
                      </a:extLst>
                    </a:gridCol>
                    <a:gridCol w="2146318">
                      <a:extLst>
                        <a:ext uri="{9D8B030D-6E8A-4147-A177-3AD203B41FA5}">
                          <a16:colId xmlns:a16="http://schemas.microsoft.com/office/drawing/2014/main" val="1670424347"/>
                        </a:ext>
                      </a:extLst>
                    </a:gridCol>
                  </a:tblGrid>
                  <a:tr h="450898">
                    <a:tc>
                      <a:txBody>
                        <a:bodyPr/>
                        <a:lstStyle/>
                        <a:p>
                          <a:pPr algn="ctr"/>
                          <a:endParaRPr lang="en-US" sz="200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Valore scelto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Valore </a:t>
                          </a:r>
                          <a:r>
                            <a:rPr lang="en-US" sz="2000" dirty="0" err="1"/>
                            <a:t>misurato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2549130407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C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70 nF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(70.0 ± 0.7) nF</a:t>
                          </a:r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923802120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L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47 mH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(46.8 ± 0.5) mH</a:t>
                          </a:r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129281544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2477" marR="102477" marT="51238" marB="51238">
                        <a:blipFill>
                          <a:blip r:embed="rId4"/>
                          <a:stretch>
                            <a:fillRect t="-301333" r="-558974" b="-3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-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/>
                            <a:t>(203 ± 2) Ω</a:t>
                          </a:r>
                          <a:endParaRPr lang="en-US" sz="200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662102302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2477" marR="102477" marT="51238" marB="51238">
                        <a:blipFill>
                          <a:blip r:embed="rId4"/>
                          <a:stretch>
                            <a:fillRect t="-406757" r="-558974" b="-212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470 </a:t>
                          </a:r>
                          <a:r>
                            <a:rPr lang="el-GR" sz="2000"/>
                            <a:t>Ω</a:t>
                          </a:r>
                          <a:endParaRPr lang="en-US" sz="200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/>
                            <a:t>(471.7 ± 0.3) Ω</a:t>
                          </a:r>
                          <a:endParaRPr lang="en-US" sz="200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1976110211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2477" marR="102477" marT="51238" marB="51238">
                        <a:blipFill>
                          <a:blip r:embed="rId4"/>
                          <a:stretch>
                            <a:fillRect t="-506757" r="-558974" b="-112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-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/>
                            <a:t>(269.3 ± 0.2) Ω</a:t>
                          </a:r>
                          <a:endParaRPr lang="en-US" sz="200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2228058539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2477" marR="102477" marT="51238" marB="51238">
                        <a:blipFill>
                          <a:blip r:embed="rId4"/>
                          <a:stretch>
                            <a:fillRect t="-606757" r="-558974" b="-12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5 V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-</a:t>
                          </a:r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42740433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AECC07D-17DA-921C-B532-7241C138B030}"/>
                  </a:ext>
                </a:extLst>
              </p:cNvPr>
              <p:cNvSpPr txBox="1"/>
              <p:nvPr/>
            </p:nvSpPr>
            <p:spPr>
              <a:xfrm>
                <a:off x="6301363" y="4077478"/>
                <a:ext cx="4734496" cy="9703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</a:pPr>
                <a:r>
                  <a:rPr lang="en-US" dirty="0"/>
                  <a:t>Resistenza interna del </a:t>
                </a:r>
                <a:r>
                  <a:rPr lang="en-US" dirty="0" err="1"/>
                  <a:t>generatore</a:t>
                </a:r>
                <a:r>
                  <a:rPr lang="en-US" dirty="0"/>
                  <a:t>:</a:t>
                </a:r>
              </a:p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AECC07D-17DA-921C-B532-7241C138B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363" y="4077478"/>
                <a:ext cx="4734496" cy="970383"/>
              </a:xfrm>
              <a:prstGeom prst="rect">
                <a:avLst/>
              </a:prstGeom>
              <a:blipFill>
                <a:blip r:embed="rId5"/>
                <a:stretch>
                  <a:fillRect l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275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2890-FA50-5DC3-EEA7-4D408A05D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53082"/>
          </a:xfrm>
        </p:spPr>
        <p:txBody>
          <a:bodyPr>
            <a:normAutofit/>
          </a:bodyPr>
          <a:lstStyle/>
          <a:p>
            <a:r>
              <a:rPr lang="en-US" dirty="0" err="1"/>
              <a:t>Comportamento</a:t>
            </a:r>
            <a:r>
              <a:rPr lang="en-US" dirty="0"/>
              <a:t> </a:t>
            </a:r>
            <a:r>
              <a:rPr lang="en-US" dirty="0" err="1"/>
              <a:t>atteso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237863D-0814-CAFF-8576-6A67D304D4B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14400" y="1371600"/>
                <a:ext cx="10262586" cy="493154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Nel </a:t>
                </a:r>
                <a:r>
                  <a:rPr lang="en-US" dirty="0" err="1"/>
                  <a:t>caso</a:t>
                </a:r>
                <a:r>
                  <a:rPr lang="en-US" dirty="0"/>
                  <a:t> </a:t>
                </a:r>
                <a:r>
                  <a:rPr lang="en-US" dirty="0" err="1"/>
                  <a:t>ideale</a:t>
                </a:r>
                <a:r>
                  <a:rPr lang="en-US" dirty="0"/>
                  <a:t>, la </a:t>
                </a:r>
                <a:r>
                  <a:rPr lang="en-US" dirty="0" err="1"/>
                  <a:t>frequenza</a:t>
                </a:r>
                <a:r>
                  <a:rPr lang="en-US" dirty="0"/>
                  <a:t> di crossover è:</a:t>
                </a: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Nel </a:t>
                </a:r>
                <a:r>
                  <a:rPr lang="en-US" sz="2000" dirty="0" err="1"/>
                  <a:t>caso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reale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l’espressione</a:t>
                </a:r>
                <a:r>
                  <a:rPr lang="en-US" sz="2000" dirty="0"/>
                  <a:t>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è </a:t>
                </a:r>
                <a:r>
                  <a:rPr lang="en-US" sz="2000" dirty="0" err="1"/>
                  <a:t>più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complessa</a:t>
                </a:r>
                <a:r>
                  <a:rPr lang="en-US" sz="2000" dirty="0"/>
                  <a:t>: per </a:t>
                </a:r>
                <a:r>
                  <a:rPr lang="en-US" sz="2000" dirty="0" err="1"/>
                  <a:t>ricavarla</a:t>
                </a:r>
                <a:r>
                  <a:rPr lang="en-US" sz="2000" dirty="0"/>
                  <a:t> è </a:t>
                </a:r>
                <a:r>
                  <a:rPr lang="en-US" sz="2000" dirty="0" err="1"/>
                  <a:t>stata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usata</a:t>
                </a:r>
                <a:r>
                  <a:rPr lang="en-US" sz="2000" dirty="0"/>
                  <a:t> la </a:t>
                </a:r>
                <a:r>
                  <a:rPr lang="en-US" sz="2000" dirty="0" err="1"/>
                  <a:t>libreria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sympy</a:t>
                </a:r>
                <a:endParaRPr lang="en-US" sz="2000" dirty="0"/>
              </a:p>
              <a:p>
                <a:r>
                  <a:rPr lang="en-US" sz="2000" dirty="0"/>
                  <a:t>Lo </a:t>
                </a:r>
                <a:r>
                  <a:rPr lang="en-US" sz="2000" dirty="0" err="1"/>
                  <a:t>stesso</a:t>
                </a:r>
                <a:r>
                  <a:rPr lang="en-US" sz="2000" dirty="0"/>
                  <a:t> vale per le </a:t>
                </a:r>
                <a:r>
                  <a:rPr lang="en-US" sz="2000" dirty="0" err="1"/>
                  <a:t>ampiezze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dei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segnali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Le </a:t>
                </a:r>
                <a:r>
                  <a:rPr lang="en-US" sz="2000" dirty="0" err="1"/>
                  <a:t>fasi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dei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segnali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nel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caso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reale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sono</a:t>
                </a:r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:r>
                  <a:rPr lang="en-US" sz="2000" b="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Le due </a:t>
                </a:r>
                <a:r>
                  <a:rPr lang="en-US" sz="2000" dirty="0" err="1"/>
                  <a:t>fasi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sono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opposte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quando</a:t>
                </a:r>
                <a:r>
                  <a:rPr lang="en-US" sz="2000" dirty="0"/>
                  <a:t>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𝐶𝐿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sz="2000" dirty="0"/>
              </a:p>
              <a:p>
                <a:r>
                  <a:rPr lang="en-US" sz="2000" dirty="0"/>
                  <a:t>Per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si</a:t>
                </a:r>
                <a:r>
                  <a:rPr lang="en-US" sz="2000" dirty="0"/>
                  <a:t> ha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237863D-0814-CAFF-8576-6A67D304D4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14400" y="1371600"/>
                <a:ext cx="10262586" cy="4931546"/>
              </a:xfrm>
              <a:blipFill>
                <a:blip r:embed="rId2"/>
                <a:stretch>
                  <a:fillRect l="-1010" t="-2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96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36F60-3CF8-CB3C-5309-BD63270D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782" y="0"/>
            <a:ext cx="4498435" cy="68649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preliminare</a:t>
            </a:r>
            <a:endParaRPr lang="en-US" dirty="0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94B491A7-55AD-CC63-5C66-8FE2512AA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178" y="686499"/>
            <a:ext cx="3605042" cy="2954648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10917807-5AA7-6B7D-FEF5-FD94789A4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598" y="686499"/>
            <a:ext cx="3605042" cy="2954648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0E97A972-9EC3-6BB1-217F-9F2044F4B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597" y="3641147"/>
            <a:ext cx="3605043" cy="2954648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E32B7FFE-30B8-3EDF-2CF2-B6F8D0EBA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178" y="3641147"/>
            <a:ext cx="3605042" cy="29546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95309-0604-5327-0181-237207210519}"/>
                  </a:ext>
                </a:extLst>
              </p:cNvPr>
              <p:cNvSpPr txBox="1"/>
              <p:nvPr/>
            </p:nvSpPr>
            <p:spPr>
              <a:xfrm>
                <a:off x="4713405" y="6472364"/>
                <a:ext cx="2512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Incertezza: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95309-0604-5327-0181-237207210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405" y="6472364"/>
                <a:ext cx="2512381" cy="369332"/>
              </a:xfrm>
              <a:prstGeom prst="rect">
                <a:avLst/>
              </a:prstGeom>
              <a:blipFill>
                <a:blip r:embed="rId6"/>
                <a:stretch>
                  <a:fillRect l="-194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7415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3DB9-215F-B9DD-77A7-63CCB98F0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87880"/>
            <a:ext cx="9905998" cy="76639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qualitativa</a:t>
            </a:r>
            <a:r>
              <a:rPr lang="en-US" dirty="0"/>
              <a:t> </a:t>
            </a:r>
            <a:r>
              <a:rPr lang="en-US" dirty="0" err="1"/>
              <a:t>ampiezza</a:t>
            </a:r>
            <a:endParaRPr lang="en-US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B9CEFC0-6359-DA23-DEBC-8B7FE0145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53346"/>
            <a:ext cx="4582293" cy="3751307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9BCBA96-528C-D894-DA14-EAAD7B34D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53346"/>
            <a:ext cx="4598122" cy="375130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0829E2-5EF0-AFF3-863C-6A33A7748E13}"/>
                  </a:ext>
                </a:extLst>
              </p:cNvPr>
              <p:cNvSpPr txBox="1"/>
              <p:nvPr/>
            </p:nvSpPr>
            <p:spPr>
              <a:xfrm>
                <a:off x="1482571" y="5519054"/>
                <a:ext cx="52467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Incertezza: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𝑚𝑉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0829E2-5EF0-AFF3-863C-6A33A7748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571" y="5519054"/>
                <a:ext cx="5246703" cy="369332"/>
              </a:xfrm>
              <a:prstGeom prst="rect">
                <a:avLst/>
              </a:prstGeom>
              <a:blipFill>
                <a:blip r:embed="rId4"/>
                <a:stretch>
                  <a:fillRect l="-92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887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B4FC-554D-62D9-0948-006D14E0B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158358"/>
            <a:ext cx="9905998" cy="872931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ampiezza</a:t>
            </a:r>
            <a:r>
              <a:rPr lang="en-US" dirty="0"/>
              <a:t> e crossover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E5A408F3-B608-ECC5-EFD9-93AAF3DA27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5026" y="1290734"/>
            <a:ext cx="5691759" cy="464353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05626A-3CE2-20DD-3C9E-972F561F2002}"/>
                  </a:ext>
                </a:extLst>
              </p:cNvPr>
              <p:cNvSpPr txBox="1"/>
              <p:nvPr/>
            </p:nvSpPr>
            <p:spPr>
              <a:xfrm>
                <a:off x="6583756" y="1031289"/>
                <a:ext cx="4689234" cy="835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Fit </a:t>
                </a:r>
                <a:r>
                  <a:rPr lang="en-US" sz="2000" b="1" dirty="0" err="1"/>
                  <a:t>ampiezze</a:t>
                </a:r>
                <a:r>
                  <a:rPr lang="en-US" dirty="0"/>
                  <a:t> (42 </a:t>
                </a:r>
                <a:r>
                  <a:rPr lang="en-US" dirty="0" err="1"/>
                  <a:t>dof</a:t>
                </a:r>
                <a:r>
                  <a:rPr lang="en-US" dirty="0"/>
                  <a:t>):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/>
                  <a:t>		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endParaRPr lang="en-US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05626A-3CE2-20DD-3C9E-972F561F2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756" y="1031289"/>
                <a:ext cx="4689234" cy="835806"/>
              </a:xfrm>
              <a:prstGeom prst="rect">
                <a:avLst/>
              </a:prstGeom>
              <a:blipFill>
                <a:blip r:embed="rId3"/>
                <a:stretch>
                  <a:fillRect l="-1300" t="-3650" b="-1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2BAA25BC-E257-BD71-5386-68A5FE9351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4682474"/>
                  </p:ext>
                </p:extLst>
              </p:nvPr>
            </p:nvGraphicFramePr>
            <p:xfrm>
              <a:off x="6583755" y="2005506"/>
              <a:ext cx="4689235" cy="225449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709722">
                      <a:extLst>
                        <a:ext uri="{9D8B030D-6E8A-4147-A177-3AD203B41FA5}">
                          <a16:colId xmlns:a16="http://schemas.microsoft.com/office/drawing/2014/main" val="2389082626"/>
                        </a:ext>
                      </a:extLst>
                    </a:gridCol>
                    <a:gridCol w="1930422">
                      <a:extLst>
                        <a:ext uri="{9D8B030D-6E8A-4147-A177-3AD203B41FA5}">
                          <a16:colId xmlns:a16="http://schemas.microsoft.com/office/drawing/2014/main" val="3143767447"/>
                        </a:ext>
                      </a:extLst>
                    </a:gridCol>
                    <a:gridCol w="2049091">
                      <a:extLst>
                        <a:ext uri="{9D8B030D-6E8A-4147-A177-3AD203B41FA5}">
                          <a16:colId xmlns:a16="http://schemas.microsoft.com/office/drawing/2014/main" val="1670424347"/>
                        </a:ext>
                      </a:extLst>
                    </a:gridCol>
                  </a:tblGrid>
                  <a:tr h="450898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Tweeter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Woofer</a:t>
                          </a:r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2549130407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(70.4 ± 0.4) </a:t>
                          </a:r>
                          <a:r>
                            <a:rPr lang="en-US" sz="2000" dirty="0" err="1"/>
                            <a:t>nF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(63 ± 2) </a:t>
                          </a:r>
                          <a:r>
                            <a:rPr lang="en-US" sz="2000" dirty="0" err="1"/>
                            <a:t>nF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923802120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L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(250 ± 10) </a:t>
                          </a:r>
                          <a:r>
                            <a:rPr lang="en-US" sz="2000" dirty="0" err="1"/>
                            <a:t>mH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(56.5 ± 1.0) </a:t>
                          </a:r>
                          <a:r>
                            <a:rPr lang="en-US" sz="2000" dirty="0" err="1"/>
                            <a:t>mH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129281544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 dirty="0"/>
                            <a:t>(</a:t>
                          </a:r>
                          <a:r>
                            <a:rPr lang="en-US" sz="2000" dirty="0"/>
                            <a:t>1.85</a:t>
                          </a:r>
                          <a:r>
                            <a:rPr lang="el-GR" sz="2000" dirty="0"/>
                            <a:t> ± </a:t>
                          </a:r>
                          <a:r>
                            <a:rPr lang="en-US" sz="2000" dirty="0"/>
                            <a:t>0.12</a:t>
                          </a:r>
                          <a:r>
                            <a:rPr lang="el-GR" sz="2000" dirty="0"/>
                            <a:t>) Ω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 dirty="0"/>
                            <a:t>(</a:t>
                          </a:r>
                          <a:r>
                            <a:rPr lang="en-US" sz="2000" dirty="0"/>
                            <a:t>125</a:t>
                          </a:r>
                          <a:r>
                            <a:rPr lang="el-GR" sz="2000" dirty="0"/>
                            <a:t> ± </a:t>
                          </a:r>
                          <a:r>
                            <a:rPr lang="en-US" sz="2000" dirty="0"/>
                            <a:t>11</a:t>
                          </a:r>
                          <a:r>
                            <a:rPr lang="el-GR" sz="2000" dirty="0"/>
                            <a:t>) Ω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662102302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𝑖𝑛𝑡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 dirty="0"/>
                            <a:t>(</a:t>
                          </a:r>
                          <a:r>
                            <a:rPr lang="en-US" sz="2000" dirty="0"/>
                            <a:t>178</a:t>
                          </a:r>
                          <a:r>
                            <a:rPr lang="el-GR" sz="2000" dirty="0"/>
                            <a:t> ± </a:t>
                          </a:r>
                          <a:r>
                            <a:rPr lang="en-US" sz="2000" dirty="0"/>
                            <a:t>10</a:t>
                          </a:r>
                          <a:r>
                            <a:rPr lang="el-GR" sz="2000" dirty="0"/>
                            <a:t>) Ω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 dirty="0"/>
                            <a:t>(</a:t>
                          </a:r>
                          <a:r>
                            <a:rPr lang="en-US" sz="2000" dirty="0"/>
                            <a:t>181</a:t>
                          </a:r>
                          <a:r>
                            <a:rPr lang="el-GR" sz="2000" dirty="0"/>
                            <a:t> ± </a:t>
                          </a:r>
                          <a:r>
                            <a:rPr lang="en-US" sz="2000" dirty="0"/>
                            <a:t>16</a:t>
                          </a:r>
                          <a:r>
                            <a:rPr lang="el-GR" sz="2000" dirty="0"/>
                            <a:t>) Ω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19761102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2BAA25BC-E257-BD71-5386-68A5FE9351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4682474"/>
                  </p:ext>
                </p:extLst>
              </p:nvPr>
            </p:nvGraphicFramePr>
            <p:xfrm>
              <a:off x="6583755" y="2005506"/>
              <a:ext cx="4689235" cy="225449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709722">
                      <a:extLst>
                        <a:ext uri="{9D8B030D-6E8A-4147-A177-3AD203B41FA5}">
                          <a16:colId xmlns:a16="http://schemas.microsoft.com/office/drawing/2014/main" val="2389082626"/>
                        </a:ext>
                      </a:extLst>
                    </a:gridCol>
                    <a:gridCol w="1930422">
                      <a:extLst>
                        <a:ext uri="{9D8B030D-6E8A-4147-A177-3AD203B41FA5}">
                          <a16:colId xmlns:a16="http://schemas.microsoft.com/office/drawing/2014/main" val="3143767447"/>
                        </a:ext>
                      </a:extLst>
                    </a:gridCol>
                    <a:gridCol w="2049091">
                      <a:extLst>
                        <a:ext uri="{9D8B030D-6E8A-4147-A177-3AD203B41FA5}">
                          <a16:colId xmlns:a16="http://schemas.microsoft.com/office/drawing/2014/main" val="1670424347"/>
                        </a:ext>
                      </a:extLst>
                    </a:gridCol>
                  </a:tblGrid>
                  <a:tr h="450898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Tweeter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Woofer</a:t>
                          </a:r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2549130407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(70.4 ± 0.4) </a:t>
                          </a:r>
                          <a:r>
                            <a:rPr lang="en-US" sz="2000" dirty="0" err="1"/>
                            <a:t>nF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(63 ± 2) </a:t>
                          </a:r>
                          <a:r>
                            <a:rPr lang="en-US" sz="2000" dirty="0" err="1"/>
                            <a:t>nF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923802120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L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(250 ± 10) </a:t>
                          </a:r>
                          <a:r>
                            <a:rPr lang="en-US" sz="2000" dirty="0" err="1"/>
                            <a:t>mH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(56.5 ± 1.0) </a:t>
                          </a:r>
                          <a:r>
                            <a:rPr lang="en-US" sz="2000" dirty="0" err="1"/>
                            <a:t>mH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129281544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2477" marR="102477" marT="51238" marB="51238">
                        <a:blipFill>
                          <a:blip r:embed="rId4"/>
                          <a:stretch>
                            <a:fillRect t="-306757" r="-558974" b="-11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 dirty="0"/>
                            <a:t>(</a:t>
                          </a:r>
                          <a:r>
                            <a:rPr lang="en-US" sz="2000" dirty="0"/>
                            <a:t>1.85</a:t>
                          </a:r>
                          <a:r>
                            <a:rPr lang="el-GR" sz="2000" dirty="0"/>
                            <a:t> ± </a:t>
                          </a:r>
                          <a:r>
                            <a:rPr lang="en-US" sz="2000" dirty="0"/>
                            <a:t>0.12</a:t>
                          </a:r>
                          <a:r>
                            <a:rPr lang="el-GR" sz="2000" dirty="0"/>
                            <a:t>) Ω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 dirty="0"/>
                            <a:t>(</a:t>
                          </a:r>
                          <a:r>
                            <a:rPr lang="en-US" sz="2000" dirty="0"/>
                            <a:t>125</a:t>
                          </a:r>
                          <a:r>
                            <a:rPr lang="el-GR" sz="2000" dirty="0"/>
                            <a:t> ± </a:t>
                          </a:r>
                          <a:r>
                            <a:rPr lang="en-US" sz="2000" dirty="0"/>
                            <a:t>11</a:t>
                          </a:r>
                          <a:r>
                            <a:rPr lang="el-GR" sz="2000" dirty="0"/>
                            <a:t>) Ω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662102302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2477" marR="102477" marT="51238" marB="51238">
                        <a:blipFill>
                          <a:blip r:embed="rId4"/>
                          <a:stretch>
                            <a:fillRect t="-406757" r="-558974" b="-1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 dirty="0"/>
                            <a:t>(</a:t>
                          </a:r>
                          <a:r>
                            <a:rPr lang="en-US" sz="2000" dirty="0"/>
                            <a:t>178</a:t>
                          </a:r>
                          <a:r>
                            <a:rPr lang="el-GR" sz="2000" dirty="0"/>
                            <a:t> ± </a:t>
                          </a:r>
                          <a:r>
                            <a:rPr lang="en-US" sz="2000" dirty="0"/>
                            <a:t>10</a:t>
                          </a:r>
                          <a:r>
                            <a:rPr lang="el-GR" sz="2000" dirty="0"/>
                            <a:t>) Ω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 dirty="0"/>
                            <a:t>(</a:t>
                          </a:r>
                          <a:r>
                            <a:rPr lang="en-US" sz="2000" dirty="0"/>
                            <a:t>181</a:t>
                          </a:r>
                          <a:r>
                            <a:rPr lang="el-GR" sz="2000" dirty="0"/>
                            <a:t> ± </a:t>
                          </a:r>
                          <a:r>
                            <a:rPr lang="en-US" sz="2000" dirty="0"/>
                            <a:t>16</a:t>
                          </a:r>
                          <a:r>
                            <a:rPr lang="el-GR" sz="2000" dirty="0"/>
                            <a:t>) Ω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197611021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DA98AA-A980-CDD8-673C-8FCB0B22B0AF}"/>
                  </a:ext>
                </a:extLst>
              </p:cNvPr>
              <p:cNvSpPr txBox="1"/>
              <p:nvPr/>
            </p:nvSpPr>
            <p:spPr>
              <a:xfrm>
                <a:off x="6574877" y="4398407"/>
                <a:ext cx="4689234" cy="1601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Crossover: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	</a:t>
                </a:r>
                <a:r>
                  <a:rPr lang="en-US" dirty="0" err="1"/>
                  <a:t>Misura</a:t>
                </a:r>
                <a:r>
                  <a:rPr lang="en-US" dirty="0"/>
                  <a:t>: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1813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±45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	</a:t>
                </a:r>
                <a:r>
                  <a:rPr lang="en-US" dirty="0" err="1"/>
                  <a:t>Previsione</a:t>
                </a:r>
                <a:r>
                  <a:rPr lang="en-US" dirty="0"/>
                  <a:t> </a:t>
                </a:r>
                <a:r>
                  <a:rPr lang="en-US" dirty="0" err="1"/>
                  <a:t>teorica</a:t>
                </a:r>
                <a:r>
                  <a:rPr lang="en-US" dirty="0"/>
                  <a:t>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1905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±14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 err="1"/>
                  <a:t>Compatibili</a:t>
                </a:r>
                <a:r>
                  <a:rPr lang="en-US" dirty="0"/>
                  <a:t> </a:t>
                </a:r>
                <a:r>
                  <a:rPr lang="en-US" dirty="0" err="1"/>
                  <a:t>entro</a:t>
                </a:r>
                <a:r>
                  <a:rPr lang="en-US" dirty="0"/>
                  <a:t> un </a:t>
                </a:r>
                <a:r>
                  <a:rPr lang="en-US" dirty="0" err="1"/>
                  <a:t>fattore</a:t>
                </a:r>
                <a:r>
                  <a:rPr lang="en-US" dirty="0"/>
                  <a:t> di </a:t>
                </a:r>
                <a:r>
                  <a:rPr lang="en-US" dirty="0" err="1"/>
                  <a:t>copertura</a:t>
                </a:r>
                <a:r>
                  <a:rPr lang="en-US" dirty="0"/>
                  <a:t> k = 2</a:t>
                </a:r>
                <a:endParaRPr lang="en-US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DA98AA-A980-CDD8-673C-8FCB0B22B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877" y="4398407"/>
                <a:ext cx="4689234" cy="1601977"/>
              </a:xfrm>
              <a:prstGeom prst="rect">
                <a:avLst/>
              </a:prstGeom>
              <a:blipFill>
                <a:blip r:embed="rId5"/>
                <a:stretch>
                  <a:fillRect l="-1430" t="-2290" b="-5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110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BFB9-F45C-8C95-7CAC-409818B29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2092"/>
            <a:ext cx="9905998" cy="818704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fase</a:t>
            </a:r>
            <a:endParaRPr lang="en-US" dirty="0"/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B5F24CC6-7831-C008-76B6-678D7D4E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745" y="221339"/>
            <a:ext cx="4202820" cy="33594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5FB771-B352-87FF-C49C-34383B205035}"/>
                  </a:ext>
                </a:extLst>
              </p:cNvPr>
              <p:cNvSpPr txBox="1"/>
              <p:nvPr/>
            </p:nvSpPr>
            <p:spPr>
              <a:xfrm>
                <a:off x="1290237" y="789876"/>
                <a:ext cx="4202820" cy="805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Fit </a:t>
                </a:r>
                <a:r>
                  <a:rPr lang="en-US" b="1" dirty="0" err="1"/>
                  <a:t>fase</a:t>
                </a:r>
                <a:r>
                  <a:rPr lang="en-US" b="1" dirty="0"/>
                  <a:t> </a:t>
                </a:r>
                <a:r>
                  <a:rPr lang="en-US" dirty="0"/>
                  <a:t>(45 </a:t>
                </a:r>
                <a:r>
                  <a:rPr lang="en-US" dirty="0" err="1"/>
                  <a:t>dof</a:t>
                </a:r>
                <a:r>
                  <a:rPr lang="en-US" dirty="0"/>
                  <a:t>):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</m:oMath>
                </a14:m>
                <a:r>
                  <a:rPr lang="en-US" dirty="0"/>
                  <a:t>		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0.2</m:t>
                    </m:r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5FB771-B352-87FF-C49C-34383B205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237" y="789876"/>
                <a:ext cx="4202820" cy="805029"/>
              </a:xfrm>
              <a:prstGeom prst="rect">
                <a:avLst/>
              </a:prstGeom>
              <a:blipFill>
                <a:blip r:embed="rId4"/>
                <a:stretch>
                  <a:fillRect l="-1306" t="-4545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1F1246D-AAE5-C6BE-F135-B71CC4B32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534472"/>
              </p:ext>
            </p:extLst>
          </p:nvPr>
        </p:nvGraphicFramePr>
        <p:xfrm>
          <a:off x="1143001" y="1723449"/>
          <a:ext cx="4933010" cy="135269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46618">
                  <a:extLst>
                    <a:ext uri="{9D8B030D-6E8A-4147-A177-3AD203B41FA5}">
                      <a16:colId xmlns:a16="http://schemas.microsoft.com/office/drawing/2014/main" val="2389082626"/>
                    </a:ext>
                  </a:extLst>
                </a:gridCol>
                <a:gridCol w="2030777">
                  <a:extLst>
                    <a:ext uri="{9D8B030D-6E8A-4147-A177-3AD203B41FA5}">
                      <a16:colId xmlns:a16="http://schemas.microsoft.com/office/drawing/2014/main" val="3143767447"/>
                    </a:ext>
                  </a:extLst>
                </a:gridCol>
                <a:gridCol w="2155615">
                  <a:extLst>
                    <a:ext uri="{9D8B030D-6E8A-4147-A177-3AD203B41FA5}">
                      <a16:colId xmlns:a16="http://schemas.microsoft.com/office/drawing/2014/main" val="1670424347"/>
                    </a:ext>
                  </a:extLst>
                </a:gridCol>
              </a:tblGrid>
              <a:tr h="45089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02477" marR="102477" marT="51238" marB="512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Tweeter</a:t>
                      </a:r>
                    </a:p>
                  </a:txBody>
                  <a:tcPr marL="102477" marR="102477" marT="51238" marB="512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Woofer</a:t>
                      </a:r>
                    </a:p>
                  </a:txBody>
                  <a:tcPr marL="102477" marR="102477" marT="51238" marB="51238"/>
                </a:tc>
                <a:extLst>
                  <a:ext uri="{0D108BD9-81ED-4DB2-BD59-A6C34878D82A}">
                    <a16:rowId xmlns:a16="http://schemas.microsoft.com/office/drawing/2014/main" val="2549130407"/>
                  </a:ext>
                </a:extLst>
              </a:tr>
              <a:tr h="45089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</a:t>
                      </a:r>
                    </a:p>
                  </a:txBody>
                  <a:tcPr marL="102477" marR="102477" marT="51238" marB="512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(58.8 ± 0.2) </a:t>
                      </a:r>
                      <a:r>
                        <a:rPr lang="en-US" sz="2000" dirty="0" err="1"/>
                        <a:t>nF</a:t>
                      </a:r>
                      <a:endParaRPr lang="en-US" sz="2000" dirty="0"/>
                    </a:p>
                  </a:txBody>
                  <a:tcPr marL="102477" marR="102477" marT="51238" marB="512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(20.0 ± 0.5) </a:t>
                      </a:r>
                      <a:r>
                        <a:rPr lang="en-US" sz="2000" dirty="0" err="1"/>
                        <a:t>nF</a:t>
                      </a:r>
                      <a:endParaRPr lang="en-US" sz="2000" dirty="0"/>
                    </a:p>
                  </a:txBody>
                  <a:tcPr marL="102477" marR="102477" marT="51238" marB="51238"/>
                </a:tc>
                <a:extLst>
                  <a:ext uri="{0D108BD9-81ED-4DB2-BD59-A6C34878D82A}">
                    <a16:rowId xmlns:a16="http://schemas.microsoft.com/office/drawing/2014/main" val="923802120"/>
                  </a:ext>
                </a:extLst>
              </a:tr>
              <a:tr h="450898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L</a:t>
                      </a:r>
                    </a:p>
                  </a:txBody>
                  <a:tcPr marL="102477" marR="102477" marT="51238" marB="512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(102 ± 2) </a:t>
                      </a:r>
                      <a:r>
                        <a:rPr lang="en-US" sz="2000" dirty="0" err="1"/>
                        <a:t>mH</a:t>
                      </a:r>
                      <a:endParaRPr lang="en-US" sz="2000" dirty="0"/>
                    </a:p>
                  </a:txBody>
                  <a:tcPr marL="102477" marR="102477" marT="51238" marB="512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(52.54 ± 0.06) </a:t>
                      </a:r>
                      <a:r>
                        <a:rPr lang="en-US" sz="2000" dirty="0" err="1"/>
                        <a:t>mH</a:t>
                      </a:r>
                      <a:endParaRPr lang="en-US" sz="2000" dirty="0"/>
                    </a:p>
                  </a:txBody>
                  <a:tcPr marL="102477" marR="102477" marT="51238" marB="51238"/>
                </a:tc>
                <a:extLst>
                  <a:ext uri="{0D108BD9-81ED-4DB2-BD59-A6C34878D82A}">
                    <a16:rowId xmlns:a16="http://schemas.microsoft.com/office/drawing/2014/main" val="12928154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4D9BE3-872C-843E-DFA7-AD9671011145}"/>
                  </a:ext>
                </a:extLst>
              </p:cNvPr>
              <p:cNvSpPr txBox="1"/>
              <p:nvPr/>
            </p:nvSpPr>
            <p:spPr>
              <a:xfrm>
                <a:off x="6000202" y="3519778"/>
                <a:ext cx="5048797" cy="3338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Crossover: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	</a:t>
                </a:r>
                <a:r>
                  <a:rPr lang="en-US" dirty="0" err="1"/>
                  <a:t>Misura</a:t>
                </a:r>
                <a:r>
                  <a:rPr lang="en-US" dirty="0"/>
                  <a:t>: 		 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2855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±10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	</a:t>
                </a:r>
                <a:r>
                  <a:rPr lang="en-US" dirty="0" err="1"/>
                  <a:t>Previsione</a:t>
                </a:r>
                <a:r>
                  <a:rPr lang="en-US" dirty="0"/>
                  <a:t> </a:t>
                </a:r>
                <a:r>
                  <a:rPr lang="en-US" dirty="0" err="1"/>
                  <a:t>teorica</a:t>
                </a:r>
                <a:r>
                  <a:rPr lang="en-US" dirty="0"/>
                  <a:t>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2780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±20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US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 err="1"/>
                  <a:t>Compatibili</a:t>
                </a:r>
                <a:r>
                  <a:rPr lang="en-US" dirty="0"/>
                  <a:t> </a:t>
                </a:r>
                <a:r>
                  <a:rPr lang="en-US" dirty="0" err="1"/>
                  <a:t>entro</a:t>
                </a:r>
                <a:r>
                  <a:rPr lang="en-US" dirty="0"/>
                  <a:t> un </a:t>
                </a:r>
                <a:r>
                  <a:rPr lang="en-US" dirty="0" err="1"/>
                  <a:t>fattore</a:t>
                </a:r>
                <a:r>
                  <a:rPr lang="en-US" dirty="0"/>
                  <a:t> di </a:t>
                </a:r>
                <a:r>
                  <a:rPr lang="en-US" dirty="0" err="1"/>
                  <a:t>copertura</a:t>
                </a:r>
                <a:r>
                  <a:rPr lang="en-US" dirty="0"/>
                  <a:t> k = 3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Scalando </a:t>
                </a:r>
                <a:r>
                  <a:rPr lang="en-US" dirty="0" err="1"/>
                  <a:t>l’ampiezza</a:t>
                </a:r>
                <a:r>
                  <a:rPr lang="en-US" dirty="0"/>
                  <a:t> del woofer di un </a:t>
                </a:r>
                <a:r>
                  <a:rPr lang="en-US" dirty="0" err="1"/>
                  <a:t>fattore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l’intersezione</a:t>
                </a:r>
                <a:r>
                  <a:rPr lang="en-US" dirty="0"/>
                  <a:t> col tweeter </a:t>
                </a:r>
                <a:r>
                  <a:rPr lang="en-US" dirty="0" err="1"/>
                  <a:t>si</a:t>
                </a:r>
                <a:r>
                  <a:rPr lang="en-US" dirty="0"/>
                  <a:t> ha per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2.7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±0.3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𝑘𝐻𝑧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b="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4D9BE3-872C-843E-DFA7-AD9671011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202" y="3519778"/>
                <a:ext cx="5048797" cy="3338222"/>
              </a:xfrm>
              <a:prstGeom prst="rect">
                <a:avLst/>
              </a:prstGeom>
              <a:blipFill>
                <a:blip r:embed="rId5"/>
                <a:stretch>
                  <a:fillRect l="-1208" t="-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E4C60B-65CB-B9F9-73DE-00AA79318B4E}"/>
                  </a:ext>
                </a:extLst>
              </p:cNvPr>
              <p:cNvSpPr txBox="1"/>
              <p:nvPr/>
            </p:nvSpPr>
            <p:spPr>
              <a:xfrm>
                <a:off x="1080124" y="6488668"/>
                <a:ext cx="4243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Incertezza: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°</a:t>
                </a: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E4C60B-65CB-B9F9-73DE-00AA79318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24" y="6488668"/>
                <a:ext cx="4243526" cy="369332"/>
              </a:xfrm>
              <a:prstGeom prst="rect">
                <a:avLst/>
              </a:prstGeom>
              <a:blipFill>
                <a:blip r:embed="rId6"/>
                <a:stretch>
                  <a:fillRect l="-114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BD08D3A-2131-5E2A-40AE-E654DEFEE6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0923" y="3207889"/>
            <a:ext cx="4104435" cy="3280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05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B3E3F-C94E-3635-75B4-535080DD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6974"/>
            <a:ext cx="9905998" cy="809826"/>
          </a:xfrm>
        </p:spPr>
        <p:txBody>
          <a:bodyPr/>
          <a:lstStyle/>
          <a:p>
            <a:r>
              <a:rPr lang="en-US" dirty="0" err="1"/>
              <a:t>conclusioni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4A72D25-6BE4-6460-35E9-531F0AED67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43001" y="1066800"/>
                <a:ext cx="9905998" cy="4783584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b="1" dirty="0" err="1"/>
                  <a:t>Comportamento</a:t>
                </a:r>
                <a:r>
                  <a:rPr lang="en-US" b="1" dirty="0"/>
                  <a:t> del </a:t>
                </a:r>
                <a:r>
                  <a:rPr lang="en-US" b="1" dirty="0" err="1"/>
                  <a:t>circuito</a:t>
                </a:r>
                <a:endParaRPr lang="en-US" b="1" dirty="0"/>
              </a:p>
              <a:p>
                <a:r>
                  <a:rPr lang="en-US" dirty="0" err="1"/>
                  <a:t>Qualitativamente</a:t>
                </a:r>
                <a:r>
                  <a:rPr lang="en-US" dirty="0"/>
                  <a:t> è </a:t>
                </a:r>
                <a:r>
                  <a:rPr lang="en-US" dirty="0" err="1"/>
                  <a:t>verificato</a:t>
                </a:r>
                <a:r>
                  <a:rPr lang="en-US" dirty="0"/>
                  <a:t> il </a:t>
                </a:r>
                <a:r>
                  <a:rPr lang="en-US" dirty="0" err="1"/>
                  <a:t>comportamento</a:t>
                </a:r>
                <a:r>
                  <a:rPr lang="en-US" dirty="0"/>
                  <a:t> del </a:t>
                </a:r>
                <a:r>
                  <a:rPr lang="en-US" dirty="0" err="1"/>
                  <a:t>filtro</a:t>
                </a:r>
                <a:r>
                  <a:rPr lang="en-US" dirty="0"/>
                  <a:t> crossover</a:t>
                </a:r>
              </a:p>
              <a:p>
                <a:r>
                  <a:rPr lang="en-US" dirty="0" err="1"/>
                  <a:t>Gli</a:t>
                </a:r>
                <a:r>
                  <a:rPr lang="en-US" dirty="0"/>
                  <a:t> </a:t>
                </a:r>
                <a:r>
                  <a:rPr lang="en-US" dirty="0" err="1"/>
                  <a:t>andamenti</a:t>
                </a:r>
                <a:r>
                  <a:rPr lang="en-US" dirty="0"/>
                  <a:t> di </a:t>
                </a:r>
                <a:r>
                  <a:rPr lang="en-US" dirty="0" err="1"/>
                  <a:t>ampiezza</a:t>
                </a:r>
                <a:r>
                  <a:rPr lang="en-US" dirty="0"/>
                  <a:t> e </a:t>
                </a:r>
                <a:r>
                  <a:rPr lang="en-US" dirty="0" err="1"/>
                  <a:t>fase</a:t>
                </a:r>
                <a:r>
                  <a:rPr lang="en-US" dirty="0"/>
                  <a:t> non </a:t>
                </a:r>
                <a:r>
                  <a:rPr lang="en-US" dirty="0" err="1"/>
                  <a:t>sono</a:t>
                </a:r>
                <a:r>
                  <a:rPr lang="en-US" dirty="0"/>
                  <a:t> </a:t>
                </a:r>
                <a:r>
                  <a:rPr lang="en-US" dirty="0" err="1"/>
                  <a:t>compatibili</a:t>
                </a:r>
                <a:r>
                  <a:rPr lang="en-US" dirty="0"/>
                  <a:t> con le </a:t>
                </a:r>
                <a:r>
                  <a:rPr lang="en-US" dirty="0" err="1"/>
                  <a:t>previsioni</a:t>
                </a:r>
                <a:r>
                  <a:rPr lang="en-US" dirty="0"/>
                  <a:t> </a:t>
                </a:r>
                <a:r>
                  <a:rPr lang="en-US" dirty="0" err="1"/>
                  <a:t>teoriche</a:t>
                </a:r>
                <a:r>
                  <a:rPr lang="en-US" dirty="0"/>
                  <a:t> </a:t>
                </a:r>
                <a:r>
                  <a:rPr lang="en-US" dirty="0" err="1"/>
                  <a:t>entro</a:t>
                </a:r>
                <a:r>
                  <a:rPr lang="en-US" dirty="0"/>
                  <a:t> le </a:t>
                </a:r>
                <a:r>
                  <a:rPr lang="en-US" dirty="0" err="1"/>
                  <a:t>incertezze</a:t>
                </a:r>
                <a:endParaRPr lang="en-US" dirty="0"/>
              </a:p>
              <a:p>
                <a:r>
                  <a:rPr lang="en-US" dirty="0" err="1"/>
                  <a:t>Anomalia</a:t>
                </a:r>
                <a:r>
                  <a:rPr lang="en-US" dirty="0"/>
                  <a:t> </a:t>
                </a:r>
                <a:r>
                  <a:rPr lang="en-US" dirty="0" err="1"/>
                  <a:t>più</a:t>
                </a:r>
                <a:r>
                  <a:rPr lang="en-US" dirty="0"/>
                  <a:t> </a:t>
                </a:r>
                <a:r>
                  <a:rPr lang="en-US" dirty="0" err="1"/>
                  <a:t>evidente</a:t>
                </a:r>
                <a:r>
                  <a:rPr lang="en-US" dirty="0"/>
                  <a:t>: ampiezza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non </a:t>
                </a:r>
                <a:r>
                  <a:rPr lang="en-US" dirty="0" err="1"/>
                  <a:t>costante</a:t>
                </a:r>
                <a:endParaRPr lang="en-US" dirty="0"/>
              </a:p>
              <a:p>
                <a:pPr marL="0" indent="0">
                  <a:spcBef>
                    <a:spcPts val="3000"/>
                  </a:spcBef>
                  <a:buNone/>
                </a:pPr>
                <a:r>
                  <a:rPr lang="en-US" b="1" dirty="0" err="1"/>
                  <a:t>Frequenza</a:t>
                </a:r>
                <a:r>
                  <a:rPr lang="en-US" b="1" dirty="0"/>
                  <a:t> di crossover</a:t>
                </a:r>
              </a:p>
              <a:p>
                <a:r>
                  <a:rPr lang="en-US" dirty="0"/>
                  <a:t>La </a:t>
                </a:r>
                <a:r>
                  <a:rPr lang="en-US" dirty="0" err="1"/>
                  <a:t>frequenza</a:t>
                </a:r>
                <a:r>
                  <a:rPr lang="en-US" dirty="0"/>
                  <a:t> di crossover è </a:t>
                </a:r>
                <a:r>
                  <a:rPr lang="en-US" dirty="0" err="1"/>
                  <a:t>compatibile</a:t>
                </a:r>
                <a:r>
                  <a:rPr lang="en-US" dirty="0"/>
                  <a:t> con la </a:t>
                </a:r>
                <a:r>
                  <a:rPr lang="en-US" dirty="0" err="1"/>
                  <a:t>teoria</a:t>
                </a:r>
                <a:r>
                  <a:rPr lang="en-US" dirty="0"/>
                  <a:t> </a:t>
                </a:r>
                <a:r>
                  <a:rPr lang="en-US" dirty="0" err="1"/>
                  <a:t>entro</a:t>
                </a:r>
                <a:r>
                  <a:rPr lang="en-US" dirty="0"/>
                  <a:t> un </a:t>
                </a:r>
                <a:r>
                  <a:rPr lang="en-US" dirty="0" err="1"/>
                  <a:t>fattore</a:t>
                </a:r>
                <a:r>
                  <a:rPr lang="en-US" dirty="0"/>
                  <a:t> k = 2</a:t>
                </a:r>
              </a:p>
              <a:p>
                <a:r>
                  <a:rPr lang="en-US" dirty="0"/>
                  <a:t>La </a:t>
                </a:r>
                <a:r>
                  <a:rPr lang="en-US" dirty="0" err="1"/>
                  <a:t>frequenza</a:t>
                </a:r>
                <a:r>
                  <a:rPr lang="en-US" dirty="0"/>
                  <a:t> di crossover </a:t>
                </a:r>
                <a:r>
                  <a:rPr lang="en-US" dirty="0" err="1"/>
                  <a:t>nel</a:t>
                </a:r>
                <a:r>
                  <a:rPr lang="en-US" dirty="0"/>
                  <a:t> </a:t>
                </a:r>
                <a:r>
                  <a:rPr lang="en-US" dirty="0" err="1"/>
                  <a:t>caso</a:t>
                </a:r>
                <a:r>
                  <a:rPr lang="en-US" dirty="0"/>
                  <a:t> </a:t>
                </a:r>
                <a:r>
                  <a:rPr lang="en-US" dirty="0" err="1"/>
                  <a:t>ideale</a:t>
                </a:r>
                <a:r>
                  <a:rPr lang="en-US" dirty="0"/>
                  <a:t> </a:t>
                </a:r>
                <a:r>
                  <a:rPr lang="en-US" dirty="0" err="1"/>
                  <a:t>misurata</a:t>
                </a:r>
                <a:r>
                  <a:rPr lang="en-US" dirty="0"/>
                  <a:t> </a:t>
                </a:r>
                <a:r>
                  <a:rPr lang="en-US" dirty="0" err="1"/>
                  <a:t>tramite</a:t>
                </a:r>
                <a:r>
                  <a:rPr lang="en-US" dirty="0"/>
                  <a:t> la </a:t>
                </a:r>
                <a:r>
                  <a:rPr lang="en-US" dirty="0" err="1"/>
                  <a:t>fase</a:t>
                </a:r>
                <a:r>
                  <a:rPr lang="en-US" dirty="0"/>
                  <a:t> è </a:t>
                </a:r>
                <a:r>
                  <a:rPr lang="en-US" dirty="0" err="1"/>
                  <a:t>compatibile</a:t>
                </a:r>
                <a:r>
                  <a:rPr lang="en-US" dirty="0"/>
                  <a:t> con la </a:t>
                </a:r>
                <a:r>
                  <a:rPr lang="en-US" dirty="0" err="1"/>
                  <a:t>teoria</a:t>
                </a:r>
                <a:r>
                  <a:rPr lang="en-US" dirty="0"/>
                  <a:t> </a:t>
                </a:r>
                <a:r>
                  <a:rPr lang="en-US" dirty="0" err="1"/>
                  <a:t>entro</a:t>
                </a:r>
                <a:r>
                  <a:rPr lang="en-US" dirty="0"/>
                  <a:t> un </a:t>
                </a:r>
                <a:r>
                  <a:rPr lang="en-US" dirty="0" err="1"/>
                  <a:t>fattore</a:t>
                </a:r>
                <a:r>
                  <a:rPr lang="en-US" dirty="0"/>
                  <a:t> k = 3</a:t>
                </a:r>
              </a:p>
              <a:p>
                <a:r>
                  <a:rPr lang="en-US" dirty="0" err="1"/>
                  <a:t>Quella</a:t>
                </a:r>
                <a:r>
                  <a:rPr lang="en-US" dirty="0"/>
                  <a:t> </a:t>
                </a:r>
                <a:r>
                  <a:rPr lang="en-US" dirty="0" err="1"/>
                  <a:t>misurata</a:t>
                </a:r>
                <a:r>
                  <a:rPr lang="en-US" dirty="0"/>
                  <a:t> </a:t>
                </a:r>
                <a:r>
                  <a:rPr lang="en-US" dirty="0" err="1"/>
                  <a:t>simulando</a:t>
                </a:r>
                <a:r>
                  <a:rPr lang="en-US" dirty="0"/>
                  <a:t> il woofer </a:t>
                </a:r>
                <a:r>
                  <a:rPr lang="en-US" dirty="0" err="1"/>
                  <a:t>ideale</a:t>
                </a:r>
                <a:r>
                  <a:rPr lang="en-US" dirty="0"/>
                  <a:t> è </a:t>
                </a:r>
                <a:r>
                  <a:rPr lang="en-US" dirty="0" err="1"/>
                  <a:t>compatibile</a:t>
                </a:r>
                <a:r>
                  <a:rPr lang="en-US" dirty="0"/>
                  <a:t> con </a:t>
                </a:r>
                <a:r>
                  <a:rPr lang="en-US" dirty="0" err="1"/>
                  <a:t>quella</a:t>
                </a:r>
                <a:r>
                  <a:rPr lang="en-US" dirty="0"/>
                  <a:t> </a:t>
                </a:r>
                <a:r>
                  <a:rPr lang="en-US" dirty="0" err="1"/>
                  <a:t>precedente</a:t>
                </a:r>
                <a:r>
                  <a:rPr lang="en-US" dirty="0"/>
                  <a:t> e con la </a:t>
                </a:r>
                <a:r>
                  <a:rPr lang="en-US" dirty="0" err="1"/>
                  <a:t>teoria</a:t>
                </a:r>
                <a:r>
                  <a:rPr lang="en-US" dirty="0"/>
                  <a:t> </a:t>
                </a:r>
                <a:r>
                  <a:rPr lang="en-US" dirty="0" err="1"/>
                  <a:t>entro</a:t>
                </a:r>
                <a:r>
                  <a:rPr lang="en-US" dirty="0"/>
                  <a:t> </a:t>
                </a:r>
                <a:r>
                  <a:rPr lang="en-US" dirty="0" err="1"/>
                  <a:t>l’incertezza</a:t>
                </a:r>
                <a:r>
                  <a:rPr lang="en-US" dirty="0"/>
                  <a:t> standard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4A72D25-6BE4-6460-35E9-531F0AED67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43001" y="1066800"/>
                <a:ext cx="9905998" cy="4783584"/>
              </a:xfrm>
              <a:blipFill>
                <a:blip r:embed="rId2"/>
                <a:stretch>
                  <a:fillRect l="-924" t="-637" r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656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AC41CBB0-BAA0-4983-8F2B-E10AF3358DA8}">
  <ds:schemaRefs>
    <ds:schemaRef ds:uri="71af3243-3dd4-4a8d-8c0d-dd76da1f02a5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16c05727-aa75-4e4a-9b5f-8a80a1165891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302</TotalTime>
  <Words>590</Words>
  <Application>Microsoft Office PowerPoint</Application>
  <PresentationFormat>Widescreen</PresentationFormat>
  <Paragraphs>97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Cambria Math</vt:lpstr>
      <vt:lpstr>Tw Cen MT</vt:lpstr>
      <vt:lpstr>Circuit</vt:lpstr>
      <vt:lpstr>Analisi di un filtro crossover a due vie in regime sinusoidale</vt:lpstr>
      <vt:lpstr>progettazione</vt:lpstr>
      <vt:lpstr>Parametri utilizzati</vt:lpstr>
      <vt:lpstr>Comportamento atteso</vt:lpstr>
      <vt:lpstr>Analisi preliminare</vt:lpstr>
      <vt:lpstr>Analisi qualitativa ampiezza</vt:lpstr>
      <vt:lpstr>Analisi ampiezza e crossover</vt:lpstr>
      <vt:lpstr>Analisi fase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di un filtro crossover a due vie in regime sinusoidale</dc:title>
  <dc:creator>Damiano Scevola - damiano.scevola@studio.unibo.it</dc:creator>
  <cp:lastModifiedBy>Damiano Scevola - damiano.scevola@studio.unibo.it</cp:lastModifiedBy>
  <cp:revision>4</cp:revision>
  <dcterms:created xsi:type="dcterms:W3CDTF">2022-06-07T14:42:17Z</dcterms:created>
  <dcterms:modified xsi:type="dcterms:W3CDTF">2022-06-08T11:18:58Z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